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7302500" cy="9588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510" y="-78"/>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4417" cy="479425"/>
          </a:xfrm>
          <a:prstGeom prst="rect">
            <a:avLst/>
          </a:prstGeom>
        </p:spPr>
        <p:txBody>
          <a:bodyPr vert="horz" lIns="96515" tIns="48257" rIns="96515" bIns="48257" rtlCol="0"/>
          <a:lstStyle>
            <a:lvl1pPr algn="l">
              <a:defRPr sz="1300"/>
            </a:lvl1pPr>
          </a:lstStyle>
          <a:p>
            <a:endParaRPr lang="en-US"/>
          </a:p>
        </p:txBody>
      </p:sp>
      <p:sp>
        <p:nvSpPr>
          <p:cNvPr id="3" name="Date Placeholder 2"/>
          <p:cNvSpPr>
            <a:spLocks noGrp="1"/>
          </p:cNvSpPr>
          <p:nvPr>
            <p:ph type="dt" sz="quarter" idx="1"/>
          </p:nvPr>
        </p:nvSpPr>
        <p:spPr>
          <a:xfrm>
            <a:off x="4136393" y="0"/>
            <a:ext cx="3164417" cy="479425"/>
          </a:xfrm>
          <a:prstGeom prst="rect">
            <a:avLst/>
          </a:prstGeom>
        </p:spPr>
        <p:txBody>
          <a:bodyPr vert="horz" lIns="96515" tIns="48257" rIns="96515" bIns="48257" rtlCol="0"/>
          <a:lstStyle>
            <a:lvl1pPr algn="r">
              <a:defRPr sz="1300"/>
            </a:lvl1pPr>
          </a:lstStyle>
          <a:p>
            <a:fld id="{CC35F2D2-3121-4BCE-84BD-E7A4A5825A57}" type="datetimeFigureOut">
              <a:rPr lang="en-US" smtClean="0"/>
              <a:t>12/8/2008</a:t>
            </a:fld>
            <a:endParaRPr lang="en-US"/>
          </a:p>
        </p:txBody>
      </p:sp>
      <p:sp>
        <p:nvSpPr>
          <p:cNvPr id="4" name="Footer Placeholder 3"/>
          <p:cNvSpPr>
            <a:spLocks noGrp="1"/>
          </p:cNvSpPr>
          <p:nvPr>
            <p:ph type="ftr" sz="quarter" idx="2"/>
          </p:nvPr>
        </p:nvSpPr>
        <p:spPr>
          <a:xfrm>
            <a:off x="0" y="9107411"/>
            <a:ext cx="3164417" cy="479425"/>
          </a:xfrm>
          <a:prstGeom prst="rect">
            <a:avLst/>
          </a:prstGeom>
        </p:spPr>
        <p:txBody>
          <a:bodyPr vert="horz" lIns="96515" tIns="48257" rIns="96515" bIns="48257" rtlCol="0" anchor="b"/>
          <a:lstStyle>
            <a:lvl1pPr algn="l">
              <a:defRPr sz="1300"/>
            </a:lvl1pPr>
          </a:lstStyle>
          <a:p>
            <a:endParaRPr lang="en-US"/>
          </a:p>
        </p:txBody>
      </p:sp>
      <p:sp>
        <p:nvSpPr>
          <p:cNvPr id="5" name="Slide Number Placeholder 4"/>
          <p:cNvSpPr>
            <a:spLocks noGrp="1"/>
          </p:cNvSpPr>
          <p:nvPr>
            <p:ph type="sldNum" sz="quarter" idx="3"/>
          </p:nvPr>
        </p:nvSpPr>
        <p:spPr>
          <a:xfrm>
            <a:off x="4136393" y="9107411"/>
            <a:ext cx="3164417" cy="479425"/>
          </a:xfrm>
          <a:prstGeom prst="rect">
            <a:avLst/>
          </a:prstGeom>
        </p:spPr>
        <p:txBody>
          <a:bodyPr vert="horz" lIns="96515" tIns="48257" rIns="96515" bIns="48257" rtlCol="0" anchor="b"/>
          <a:lstStyle>
            <a:lvl1pPr algn="r">
              <a:defRPr sz="1300"/>
            </a:lvl1pPr>
          </a:lstStyle>
          <a:p>
            <a:fld id="{1744A812-B604-4C58-A381-F4CE8498C57F}"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4417" cy="479425"/>
          </a:xfrm>
          <a:prstGeom prst="rect">
            <a:avLst/>
          </a:prstGeom>
        </p:spPr>
        <p:txBody>
          <a:bodyPr vert="horz" lIns="96515" tIns="48257" rIns="96515" bIns="48257" rtlCol="0"/>
          <a:lstStyle>
            <a:lvl1pPr algn="l">
              <a:defRPr sz="1300"/>
            </a:lvl1pPr>
          </a:lstStyle>
          <a:p>
            <a:endParaRPr lang="en-US"/>
          </a:p>
        </p:txBody>
      </p:sp>
      <p:sp>
        <p:nvSpPr>
          <p:cNvPr id="3" name="Date Placeholder 2"/>
          <p:cNvSpPr>
            <a:spLocks noGrp="1"/>
          </p:cNvSpPr>
          <p:nvPr>
            <p:ph type="dt" idx="1"/>
          </p:nvPr>
        </p:nvSpPr>
        <p:spPr>
          <a:xfrm>
            <a:off x="4136393" y="0"/>
            <a:ext cx="3164417" cy="479425"/>
          </a:xfrm>
          <a:prstGeom prst="rect">
            <a:avLst/>
          </a:prstGeom>
        </p:spPr>
        <p:txBody>
          <a:bodyPr vert="horz" lIns="96515" tIns="48257" rIns="96515" bIns="48257" rtlCol="0"/>
          <a:lstStyle>
            <a:lvl1pPr algn="r">
              <a:defRPr sz="1300"/>
            </a:lvl1pPr>
          </a:lstStyle>
          <a:p>
            <a:fld id="{C6608AAD-6EF2-4F74-8641-F6D513136ECF}" type="datetimeFigureOut">
              <a:rPr lang="en-US" smtClean="0"/>
              <a:t>12/8/2008</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6515" tIns="48257" rIns="96515" bIns="48257" rtlCol="0" anchor="ctr"/>
          <a:lstStyle/>
          <a:p>
            <a:endParaRPr lang="en-US"/>
          </a:p>
        </p:txBody>
      </p:sp>
      <p:sp>
        <p:nvSpPr>
          <p:cNvPr id="5" name="Notes Placeholder 4"/>
          <p:cNvSpPr>
            <a:spLocks noGrp="1"/>
          </p:cNvSpPr>
          <p:nvPr>
            <p:ph type="body" sz="quarter" idx="3"/>
          </p:nvPr>
        </p:nvSpPr>
        <p:spPr>
          <a:xfrm>
            <a:off x="730250" y="4554538"/>
            <a:ext cx="5842000" cy="4314825"/>
          </a:xfrm>
          <a:prstGeom prst="rect">
            <a:avLst/>
          </a:prstGeom>
        </p:spPr>
        <p:txBody>
          <a:bodyPr vert="horz" lIns="96515" tIns="48257" rIns="96515" bIns="4825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07411"/>
            <a:ext cx="3164417" cy="479425"/>
          </a:xfrm>
          <a:prstGeom prst="rect">
            <a:avLst/>
          </a:prstGeom>
        </p:spPr>
        <p:txBody>
          <a:bodyPr vert="horz" lIns="96515" tIns="48257" rIns="96515" bIns="48257" rtlCol="0" anchor="b"/>
          <a:lstStyle>
            <a:lvl1pPr algn="l">
              <a:defRPr sz="1300"/>
            </a:lvl1pPr>
          </a:lstStyle>
          <a:p>
            <a:endParaRPr lang="en-US"/>
          </a:p>
        </p:txBody>
      </p:sp>
      <p:sp>
        <p:nvSpPr>
          <p:cNvPr id="7" name="Slide Number Placeholder 6"/>
          <p:cNvSpPr>
            <a:spLocks noGrp="1"/>
          </p:cNvSpPr>
          <p:nvPr>
            <p:ph type="sldNum" sz="quarter" idx="5"/>
          </p:nvPr>
        </p:nvSpPr>
        <p:spPr>
          <a:xfrm>
            <a:off x="4136393" y="9107411"/>
            <a:ext cx="3164417" cy="479425"/>
          </a:xfrm>
          <a:prstGeom prst="rect">
            <a:avLst/>
          </a:prstGeom>
        </p:spPr>
        <p:txBody>
          <a:bodyPr vert="horz" lIns="96515" tIns="48257" rIns="96515" bIns="48257" rtlCol="0" anchor="b"/>
          <a:lstStyle>
            <a:lvl1pPr algn="r">
              <a:defRPr sz="1300"/>
            </a:lvl1pPr>
          </a:lstStyle>
          <a:p>
            <a:fld id="{B3B6D4B1-5204-44D5-A799-C6CFA9F089C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21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B6D4B1-5204-44D5-A799-C6CFA9F089C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270a"/>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lgn="ct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6FE6B1ED-FD6B-4D1C-83EB-AB05D68346F7}" type="datetimeFigureOut">
              <a:rPr lang="en-US" smtClean="0"/>
              <a:t>12/8/2008</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atin typeface="+mj-lt"/>
              </a:defRPr>
            </a:lvl1pPr>
            <a:lvl2pPr>
              <a:defRPr sz="2400">
                <a:latin typeface="+mj-lt"/>
              </a:defRPr>
            </a:lvl2pPr>
            <a:lvl3pPr>
              <a:defRPr sz="2000">
                <a:latin typeface="+mj-lt"/>
              </a:defRPr>
            </a:lvl3pPr>
            <a:lvl4pPr>
              <a:defRPr sz="1800">
                <a:latin typeface="+mj-lt"/>
              </a:defRPr>
            </a:lvl4pPr>
            <a:lvl5pPr>
              <a:defRPr sz="1800">
                <a:latin typeface="+mj-l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atin typeface="+mj-lt"/>
              </a:defRPr>
            </a:lvl1pPr>
            <a:lvl2pPr>
              <a:defRPr sz="2400">
                <a:latin typeface="+mj-lt"/>
              </a:defRPr>
            </a:lvl2pPr>
            <a:lvl3pPr>
              <a:defRPr sz="2000">
                <a:latin typeface="+mj-lt"/>
              </a:defRPr>
            </a:lvl3pPr>
            <a:lvl4pPr>
              <a:defRPr sz="1800">
                <a:latin typeface="+mj-lt"/>
              </a:defRPr>
            </a:lvl4pPr>
            <a:lvl5pPr>
              <a:defRPr sz="1800">
                <a:latin typeface="+mj-l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childTnLst>
                                    <p:set>
                                      <p:cBhvr>
                                        <p:cTn id="5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P spid="4" grpId="0" build="p">
        <p:tmplLst>
          <p:tmpl lvl="1">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Lst>
      </p:bldP>
      <p:bldP spid="4" grpId="1" uiExpand="1" build="p">
        <p:tmplLst>
          <p:tmpl lvl="1">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4"/>
                        </p:tgtEl>
                        <p:attrNameLst>
                          <p:attrName>style.visibility</p:attrName>
                        </p:attrNameLst>
                      </p:cBhvr>
                      <p:to>
                        <p:strVal val="visible"/>
                      </p:to>
                    </p:se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6FE6B1ED-FD6B-4D1C-83EB-AB05D68346F7}" type="datetimeFigureOut">
              <a:rPr lang="en-US" smtClean="0"/>
              <a:t>12/8/2008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B17AEC-3F7A-4BD7-A4F0-8FA569C5754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270b"/>
          <p:cNvPicPr>
            <a:picLocks noChangeAspect="1" noChangeArrowheads="1"/>
          </p:cNvPicPr>
          <p:nvPr/>
        </p:nvPicPr>
        <p:blipFill>
          <a:blip r:embed="rId13"/>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6FE6B1ED-FD6B-4D1C-83EB-AB05D68346F7}" type="datetimeFigureOut">
              <a:rPr lang="en-US" smtClean="0"/>
              <a:t>12/8/2008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FB17AEC-3F7A-4BD7-A4F0-8FA569C5754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j-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j-lt"/>
          <a:cs typeface="+mn-cs"/>
        </a:defRPr>
      </a:lvl2pPr>
      <a:lvl3pPr marL="1143000" indent="-228600" algn="l" rtl="0" eaLnBrk="1" fontAlgn="base" hangingPunct="1">
        <a:spcBef>
          <a:spcPct val="20000"/>
        </a:spcBef>
        <a:spcAft>
          <a:spcPct val="0"/>
        </a:spcAft>
        <a:buChar char="•"/>
        <a:defRPr sz="2400">
          <a:solidFill>
            <a:schemeClr val="tx1"/>
          </a:solidFill>
          <a:latin typeface="+mj-lt"/>
          <a:cs typeface="+mn-cs"/>
        </a:defRPr>
      </a:lvl3pPr>
      <a:lvl4pPr marL="1600200" indent="-228600" algn="l" rtl="0" eaLnBrk="1" fontAlgn="base" hangingPunct="1">
        <a:spcBef>
          <a:spcPct val="20000"/>
        </a:spcBef>
        <a:spcAft>
          <a:spcPct val="0"/>
        </a:spcAft>
        <a:buChar char="–"/>
        <a:defRPr sz="2000">
          <a:solidFill>
            <a:schemeClr val="tx1"/>
          </a:solidFill>
          <a:latin typeface="+mj-lt"/>
          <a:cs typeface="+mn-cs"/>
        </a:defRPr>
      </a:lvl4pPr>
      <a:lvl5pPr marL="2057400" indent="-228600" algn="l" rtl="0" eaLnBrk="1" fontAlgn="base" hangingPunct="1">
        <a:spcBef>
          <a:spcPct val="20000"/>
        </a:spcBef>
        <a:spcAft>
          <a:spcPct val="0"/>
        </a:spcAft>
        <a:buChar char="»"/>
        <a:defRPr sz="2000">
          <a:solidFill>
            <a:schemeClr val="tx1"/>
          </a:solidFill>
          <a:latin typeface="+mj-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16 and 17 Review</a:t>
            </a:r>
            <a:endParaRPr lang="en-US" dirty="0"/>
          </a:p>
        </p:txBody>
      </p:sp>
      <p:sp>
        <p:nvSpPr>
          <p:cNvPr id="3" name="Subtitle 2"/>
          <p:cNvSpPr>
            <a:spLocks noGrp="1"/>
          </p:cNvSpPr>
          <p:nvPr>
            <p:ph type="subTitle" idx="1"/>
          </p:nvPr>
        </p:nvSpPr>
        <p:spPr/>
        <p:txBody>
          <a:bodyPr/>
          <a:lstStyle/>
          <a:p>
            <a:r>
              <a:rPr lang="en-US" dirty="0" smtClean="0"/>
              <a:t>December 8, 2008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9</a:t>
            </a:r>
            <a:endParaRPr lang="en-US" dirty="0"/>
          </a:p>
        </p:txBody>
      </p:sp>
      <p:sp>
        <p:nvSpPr>
          <p:cNvPr id="3" name="Content Placeholder 2"/>
          <p:cNvSpPr>
            <a:spLocks noGrp="1"/>
          </p:cNvSpPr>
          <p:nvPr>
            <p:ph sz="half" idx="1"/>
          </p:nvPr>
        </p:nvSpPr>
        <p:spPr>
          <a:xfrm>
            <a:off x="457200" y="1600200"/>
            <a:ext cx="2057400" cy="4525963"/>
          </a:xfrm>
        </p:spPr>
        <p:txBody>
          <a:bodyPr>
            <a:normAutofit fontScale="47500" lnSpcReduction="20000"/>
          </a:bodyPr>
          <a:lstStyle/>
          <a:p>
            <a:pPr lvl="0"/>
            <a:r>
              <a:rPr lang="en-US" dirty="0" smtClean="0">
                <a:latin typeface="Times New Roman"/>
                <a:ea typeface="Times New Roman"/>
              </a:rPr>
              <a:t>Pick two of the following persuasive speaking strategies: establish your credibility, focus your goals, connect with your listeners, organize your arguments, support your ideas, and enhance your emotional appeals.  Explain these two strategies and their importance. </a:t>
            </a:r>
          </a:p>
          <a:p>
            <a:endParaRPr lang="en-US" dirty="0"/>
          </a:p>
        </p:txBody>
      </p:sp>
      <p:sp>
        <p:nvSpPr>
          <p:cNvPr id="4" name="Content Placeholder 3"/>
          <p:cNvSpPr>
            <a:spLocks noGrp="1"/>
          </p:cNvSpPr>
          <p:nvPr>
            <p:ph sz="half" idx="2"/>
          </p:nvPr>
        </p:nvSpPr>
        <p:spPr>
          <a:xfrm>
            <a:off x="2209800" y="1600200"/>
            <a:ext cx="6477000" cy="4525963"/>
          </a:xfrm>
        </p:spPr>
        <p:txBody>
          <a:bodyPr>
            <a:normAutofit fontScale="47500" lnSpcReduction="20000"/>
          </a:bodyPr>
          <a:lstStyle/>
          <a:p>
            <a:r>
              <a:rPr lang="en-US" sz="4200" dirty="0" smtClean="0"/>
              <a:t>Establish your credibility: the first available source of persuasion is how credible you are</a:t>
            </a:r>
          </a:p>
          <a:p>
            <a:r>
              <a:rPr lang="en-US" sz="4200" dirty="0" smtClean="0"/>
              <a:t>Focus your goals: persuasion is more likely if you goals are limited rather than global (minor change in attitudes and behaviors)</a:t>
            </a:r>
          </a:p>
          <a:p>
            <a:r>
              <a:rPr lang="en-US" sz="4200" dirty="0" smtClean="0"/>
              <a:t>Connect with your listeners: persuasion is more likely if you establish a common ground with your audience</a:t>
            </a:r>
          </a:p>
          <a:p>
            <a:r>
              <a:rPr lang="en-US" sz="4200" dirty="0" smtClean="0"/>
              <a:t>Organize your arguments: most people are inefficient listeners; an organized speech is more likely to be remembered</a:t>
            </a:r>
          </a:p>
          <a:p>
            <a:r>
              <a:rPr lang="en-US" sz="4200" dirty="0" smtClean="0"/>
              <a:t>Support your ideas: a well supported speech provides an ethical underpinning and increases your credibility</a:t>
            </a:r>
          </a:p>
          <a:p>
            <a:r>
              <a:rPr lang="en-US" sz="4200" dirty="0" smtClean="0"/>
              <a:t>Enhance your emotional appeals: tapping audience values, using vivid examples, using emotive language, use effective delivery enhance your emotional appeal</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10</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The Pyramid of Persuasion shows the relationships between behaviors, attitudes, beliefs, and values.  Explain how this is valuable when constructing a persuasive speech. </a:t>
            </a:r>
          </a:p>
          <a:p>
            <a:endParaRPr lang="en-US" dirty="0"/>
          </a:p>
        </p:txBody>
      </p:sp>
      <p:sp>
        <p:nvSpPr>
          <p:cNvPr id="4" name="Content Placeholder 3"/>
          <p:cNvSpPr>
            <a:spLocks noGrp="1"/>
          </p:cNvSpPr>
          <p:nvPr>
            <p:ph sz="half" idx="2"/>
          </p:nvPr>
        </p:nvSpPr>
        <p:spPr/>
        <p:txBody>
          <a:bodyPr/>
          <a:lstStyle/>
          <a:p>
            <a:r>
              <a:rPr lang="en-US" dirty="0" smtClean="0"/>
              <a:t> Organizing the relationships can help you make connections and formulate the specific purpose of your speech.  </a:t>
            </a:r>
          </a:p>
          <a:p>
            <a:r>
              <a:rPr lang="en-US" dirty="0" smtClean="0"/>
              <a:t>This will help you better organize your speech so you can affect your audience.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11</a:t>
            </a:r>
            <a:endParaRPr lang="en-US" dirty="0"/>
          </a:p>
        </p:txBody>
      </p:sp>
      <p:sp>
        <p:nvSpPr>
          <p:cNvPr id="3" name="Content Placeholder 2"/>
          <p:cNvSpPr>
            <a:spLocks noGrp="1"/>
          </p:cNvSpPr>
          <p:nvPr>
            <p:ph sz="half" idx="1"/>
          </p:nvPr>
        </p:nvSpPr>
        <p:spPr/>
        <p:txBody>
          <a:bodyPr/>
          <a:lstStyle/>
          <a:p>
            <a:r>
              <a:rPr lang="en-US" dirty="0" smtClean="0"/>
              <a:t>Three types of persuasive speeches are: speech to convince, speech to actuate, speech to inspire.  Describe each.</a:t>
            </a:r>
          </a:p>
          <a:p>
            <a:endParaRPr lang="en-US" dirty="0"/>
          </a:p>
        </p:txBody>
      </p:sp>
      <p:sp>
        <p:nvSpPr>
          <p:cNvPr id="4" name="Content Placeholder 3"/>
          <p:cNvSpPr>
            <a:spLocks noGrp="1"/>
          </p:cNvSpPr>
          <p:nvPr>
            <p:ph sz="half" idx="2"/>
          </p:nvPr>
        </p:nvSpPr>
        <p:spPr/>
        <p:txBody>
          <a:bodyPr/>
          <a:lstStyle/>
          <a:p>
            <a:r>
              <a:rPr lang="en-US" dirty="0" smtClean="0"/>
              <a:t>Speech to convince: influence beliefs or attitudes</a:t>
            </a:r>
          </a:p>
          <a:p>
            <a:r>
              <a:rPr lang="en-US" dirty="0" smtClean="0"/>
              <a:t>Speech to actuate: influence behaviors</a:t>
            </a:r>
          </a:p>
          <a:p>
            <a:r>
              <a:rPr lang="en-US" dirty="0" smtClean="0"/>
              <a:t>Speech to inspire: influence feelings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12</a:t>
            </a:r>
            <a:endParaRPr lang="en-US" dirty="0"/>
          </a:p>
        </p:txBody>
      </p:sp>
      <p:sp>
        <p:nvSpPr>
          <p:cNvPr id="3" name="Content Placeholder 2"/>
          <p:cNvSpPr>
            <a:spLocks noGrp="1"/>
          </p:cNvSpPr>
          <p:nvPr>
            <p:ph sz="half" idx="1"/>
          </p:nvPr>
        </p:nvSpPr>
        <p:spPr/>
        <p:txBody>
          <a:bodyPr>
            <a:normAutofit fontScale="92500" lnSpcReduction="10000"/>
          </a:bodyPr>
          <a:lstStyle/>
          <a:p>
            <a:pPr lvl="0"/>
            <a:r>
              <a:rPr lang="en-US" dirty="0" smtClean="0">
                <a:latin typeface="Times New Roman"/>
                <a:ea typeface="Times New Roman"/>
              </a:rPr>
              <a:t>What are the requirement of a proposition?  Make sure to define proposition in your answer. </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A proposition is a declarative sentence expressing a judgment that you want the audience accept.   Requirements: 1) </a:t>
            </a:r>
            <a:r>
              <a:rPr lang="en-US" dirty="0" err="1" smtClean="0"/>
              <a:t>propostions</a:t>
            </a:r>
            <a:r>
              <a:rPr lang="en-US" dirty="0" smtClean="0"/>
              <a:t> express a judgment;  2) propositions are </a:t>
            </a:r>
            <a:r>
              <a:rPr lang="en-US" dirty="0" err="1" smtClean="0"/>
              <a:t>debateable</a:t>
            </a:r>
            <a:r>
              <a:rPr lang="en-US" dirty="0" smtClean="0"/>
              <a:t>; 3) propositions require proof</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13</a:t>
            </a:r>
            <a:endParaRPr lang="en-US" dirty="0"/>
          </a:p>
        </p:txBody>
      </p:sp>
      <p:sp>
        <p:nvSpPr>
          <p:cNvPr id="3" name="Content Placeholder 2"/>
          <p:cNvSpPr>
            <a:spLocks noGrp="1"/>
          </p:cNvSpPr>
          <p:nvPr>
            <p:ph sz="half" idx="1"/>
          </p:nvPr>
        </p:nvSpPr>
        <p:spPr/>
        <p:txBody>
          <a:bodyPr>
            <a:normAutofit fontScale="92500" lnSpcReduction="10000"/>
          </a:bodyPr>
          <a:lstStyle/>
          <a:p>
            <a:pPr lvl="0"/>
            <a:r>
              <a:rPr lang="en-US" dirty="0" smtClean="0">
                <a:latin typeface="Times New Roman"/>
                <a:ea typeface="Times New Roman"/>
              </a:rPr>
              <a:t>What challenges are there in persuasive speaking?  How can these challenges be avoided? </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You will be asked to select topics, voice your beliefs, and test your ideas for validity.  </a:t>
            </a:r>
          </a:p>
          <a:p>
            <a:r>
              <a:rPr lang="en-US" dirty="0" smtClean="0"/>
              <a:t>If you do this seriously and research thoroughly, instead of being a challenge it can enhance your critical thinking abilities as well as your speaking skills.</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14</a:t>
            </a:r>
            <a:endParaRPr lang="en-US" dirty="0"/>
          </a:p>
        </p:txBody>
      </p:sp>
      <p:sp>
        <p:nvSpPr>
          <p:cNvPr id="3" name="Content Placeholder 2"/>
          <p:cNvSpPr>
            <a:spLocks noGrp="1"/>
          </p:cNvSpPr>
          <p:nvPr>
            <p:ph sz="half" idx="1"/>
          </p:nvPr>
        </p:nvSpPr>
        <p:spPr/>
        <p:txBody>
          <a:bodyPr>
            <a:normAutofit fontScale="92500" lnSpcReduction="10000"/>
          </a:bodyPr>
          <a:lstStyle/>
          <a:p>
            <a:pPr lvl="0"/>
            <a:r>
              <a:rPr lang="en-US" dirty="0" smtClean="0">
                <a:latin typeface="Times New Roman"/>
                <a:ea typeface="Times New Roman"/>
              </a:rPr>
              <a:t>What does it mean to refute?  Outline the four-step refutational strategy. </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Refute: dispute, to counter one argument with another</a:t>
            </a:r>
          </a:p>
          <a:p>
            <a:r>
              <a:rPr lang="en-US" dirty="0" smtClean="0"/>
              <a:t>Four steps:</a:t>
            </a:r>
          </a:p>
          <a:p>
            <a:pPr>
              <a:buNone/>
            </a:pPr>
            <a:r>
              <a:rPr lang="en-US" dirty="0" smtClean="0"/>
              <a:t>1) state the position you are refuting</a:t>
            </a:r>
          </a:p>
          <a:p>
            <a:pPr>
              <a:buNone/>
            </a:pPr>
            <a:r>
              <a:rPr lang="en-US" dirty="0" smtClean="0"/>
              <a:t>2) state your position</a:t>
            </a:r>
          </a:p>
          <a:p>
            <a:pPr>
              <a:buNone/>
            </a:pPr>
            <a:r>
              <a:rPr lang="en-US" dirty="0" smtClean="0"/>
              <a:t>3) support your position</a:t>
            </a:r>
          </a:p>
          <a:p>
            <a:pPr>
              <a:buNone/>
            </a:pPr>
            <a:r>
              <a:rPr lang="en-US" dirty="0" smtClean="0"/>
              <a:t>4) show how your position undermines the opposing argument</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15</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latin typeface="Times New Roman"/>
                <a:ea typeface="Times New Roman"/>
              </a:rPr>
              <a:t>What is a fallacy?  Explain your answer using at least five of the ten fallacies of argument</a:t>
            </a:r>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Hasty generalization</a:t>
            </a:r>
          </a:p>
          <a:p>
            <a:r>
              <a:rPr lang="en-US" dirty="0" smtClean="0"/>
              <a:t>False analogy</a:t>
            </a:r>
          </a:p>
          <a:p>
            <a:r>
              <a:rPr lang="en-US" dirty="0" smtClean="0"/>
              <a:t>Post hoc ergo propter hoc</a:t>
            </a:r>
          </a:p>
          <a:p>
            <a:r>
              <a:rPr lang="en-US" dirty="0" smtClean="0"/>
              <a:t>Slippery slope</a:t>
            </a:r>
          </a:p>
          <a:p>
            <a:r>
              <a:rPr lang="en-US" dirty="0" smtClean="0"/>
              <a:t>Red herring</a:t>
            </a:r>
          </a:p>
          <a:p>
            <a:r>
              <a:rPr lang="en-US" dirty="0" smtClean="0"/>
              <a:t>Appeal to tradition</a:t>
            </a:r>
          </a:p>
          <a:p>
            <a:r>
              <a:rPr lang="en-US" dirty="0" smtClean="0"/>
              <a:t>False dilemma</a:t>
            </a:r>
          </a:p>
          <a:p>
            <a:r>
              <a:rPr lang="en-US" dirty="0" smtClean="0"/>
              <a:t>False authority</a:t>
            </a:r>
          </a:p>
          <a:p>
            <a:r>
              <a:rPr lang="en-US" dirty="0" smtClean="0"/>
              <a:t>Bandwagon</a:t>
            </a:r>
          </a:p>
          <a:p>
            <a:r>
              <a:rPr lang="en-US" dirty="0" smtClean="0"/>
              <a:t>Ad hominem</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16</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What is argument by analogy?  What test can be used for this type of argument? </a:t>
            </a:r>
          </a:p>
          <a:p>
            <a:endParaRPr lang="en-US" dirty="0"/>
          </a:p>
        </p:txBody>
      </p:sp>
      <p:sp>
        <p:nvSpPr>
          <p:cNvPr id="4" name="Content Placeholder 3"/>
          <p:cNvSpPr>
            <a:spLocks noGrp="1"/>
          </p:cNvSpPr>
          <p:nvPr>
            <p:ph sz="half" idx="2"/>
          </p:nvPr>
        </p:nvSpPr>
        <p:spPr/>
        <p:txBody>
          <a:bodyPr/>
          <a:lstStyle/>
          <a:p>
            <a:r>
              <a:rPr lang="en-US" dirty="0" smtClean="0"/>
              <a:t>Argument by analogy is a comparison.  </a:t>
            </a:r>
          </a:p>
          <a:p>
            <a:r>
              <a:rPr lang="en-US" dirty="0" smtClean="0"/>
              <a:t>It links two objects or concepts and says what would be true of one will be true of the other.  </a:t>
            </a:r>
          </a:p>
          <a:p>
            <a:r>
              <a:rPr lang="en-US" dirty="0" smtClean="0"/>
              <a:t>The test is: </a:t>
            </a:r>
          </a:p>
          <a:p>
            <a:pPr lvl="1"/>
            <a:r>
              <a:rPr lang="en-US" dirty="0" smtClean="0"/>
              <a:t>are they similar enough that what is true for one is true for another?</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17</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What is credibility?  Explain the differences between initial credibility, derived credibility, and terminal credibility.</a:t>
            </a:r>
          </a:p>
          <a:p>
            <a:endParaRPr lang="en-US" dirty="0"/>
          </a:p>
        </p:txBody>
      </p:sp>
      <p:sp>
        <p:nvSpPr>
          <p:cNvPr id="4" name="Content Placeholder 3"/>
          <p:cNvSpPr>
            <a:spLocks noGrp="1"/>
          </p:cNvSpPr>
          <p:nvPr>
            <p:ph sz="half" idx="2"/>
          </p:nvPr>
        </p:nvSpPr>
        <p:spPr/>
        <p:txBody>
          <a:bodyPr/>
          <a:lstStyle/>
          <a:p>
            <a:r>
              <a:rPr lang="en-US" dirty="0" smtClean="0"/>
              <a:t>Credibility is the degree to which listeners believe a speaker.  </a:t>
            </a:r>
          </a:p>
          <a:p>
            <a:r>
              <a:rPr lang="en-US" dirty="0" smtClean="0"/>
              <a:t>Initial credibility: image or reputation before the speech  </a:t>
            </a:r>
          </a:p>
          <a:p>
            <a:r>
              <a:rPr lang="en-US" dirty="0" smtClean="0"/>
              <a:t>Derived: developed as he or she speaks</a:t>
            </a:r>
          </a:p>
          <a:p>
            <a:r>
              <a:rPr lang="en-US" dirty="0" smtClean="0"/>
              <a:t>Terminal: after speech</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18</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What is evidence? </a:t>
            </a:r>
          </a:p>
          <a:p>
            <a:endParaRPr lang="en-US" dirty="0"/>
          </a:p>
        </p:txBody>
      </p:sp>
      <p:sp>
        <p:nvSpPr>
          <p:cNvPr id="4" name="Content Placeholder 3"/>
          <p:cNvSpPr>
            <a:spLocks noGrp="1"/>
          </p:cNvSpPr>
          <p:nvPr>
            <p:ph sz="half" idx="2"/>
          </p:nvPr>
        </p:nvSpPr>
        <p:spPr/>
        <p:txBody>
          <a:bodyPr/>
          <a:lstStyle/>
          <a:p>
            <a:r>
              <a:rPr lang="en-US" dirty="0" smtClean="0"/>
              <a:t>Evidence is supporting material a speaker uses to prove a point.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1</a:t>
            </a:r>
            <a:endParaRPr lang="en-US" dirty="0"/>
          </a:p>
        </p:txBody>
      </p:sp>
      <p:sp>
        <p:nvSpPr>
          <p:cNvPr id="3" name="Content Placeholder 2"/>
          <p:cNvSpPr>
            <a:spLocks noGrp="1"/>
          </p:cNvSpPr>
          <p:nvPr>
            <p:ph sz="half" idx="1"/>
          </p:nvPr>
        </p:nvSpPr>
        <p:spPr/>
        <p:txBody>
          <a:bodyPr>
            <a:normAutofit fontScale="77500" lnSpcReduction="20000"/>
          </a:bodyPr>
          <a:lstStyle/>
          <a:p>
            <a:pPr lvl="0"/>
            <a:r>
              <a:rPr lang="en-US" dirty="0" smtClean="0">
                <a:ea typeface="Times New Roman"/>
              </a:rPr>
              <a:t>Define argument by cause, and explain the tests of this type of argument. </a:t>
            </a:r>
          </a:p>
          <a:p>
            <a:endParaRPr lang="en-US" dirty="0"/>
          </a:p>
        </p:txBody>
      </p:sp>
      <p:sp>
        <p:nvSpPr>
          <p:cNvPr id="4" name="Content Placeholder 3"/>
          <p:cNvSpPr>
            <a:spLocks noGrp="1"/>
          </p:cNvSpPr>
          <p:nvPr>
            <p:ph sz="half" idx="2"/>
          </p:nvPr>
        </p:nvSpPr>
        <p:spPr>
          <a:solidFill>
            <a:schemeClr val="bg1"/>
          </a:solidFill>
        </p:spPr>
        <p:txBody>
          <a:bodyPr>
            <a:normAutofit fontScale="77500" lnSpcReduction="20000"/>
          </a:bodyPr>
          <a:lstStyle/>
          <a:p>
            <a:r>
              <a:rPr lang="en-US" dirty="0" smtClean="0"/>
              <a:t> Argument by cause connects two elements or event, and claims one is produced by the other.</a:t>
            </a:r>
          </a:p>
          <a:p>
            <a:r>
              <a:rPr lang="en-US" dirty="0" smtClean="0"/>
              <a:t>There are two forms: from effect to cause and from cause to effect.  </a:t>
            </a:r>
          </a:p>
          <a:p>
            <a:r>
              <a:rPr lang="en-US" dirty="0" smtClean="0"/>
              <a:t>The tests are: </a:t>
            </a:r>
          </a:p>
          <a:p>
            <a:pPr>
              <a:buNone/>
            </a:pPr>
            <a:r>
              <a:rPr lang="en-US" dirty="0" smtClean="0"/>
              <a:t>1) does a causal relationship exist? </a:t>
            </a:r>
          </a:p>
          <a:p>
            <a:pPr>
              <a:buNone/>
            </a:pPr>
            <a:r>
              <a:rPr lang="en-US" dirty="0" smtClean="0"/>
              <a:t>2) could the presumed cause produce the effect? </a:t>
            </a:r>
          </a:p>
          <a:p>
            <a:pPr>
              <a:buNone/>
            </a:pPr>
            <a:r>
              <a:rPr lang="en-US" dirty="0" smtClean="0"/>
              <a:t>3) could the effect result from other causes?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Question 19</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What is persuasion?  What are the three types of influence discussed in Chapter 16?  Describe each one. </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Persuasion is the process of influencing another person’s attitudes, behaviors, values, or beliefs.  The three types are change, instill, and intensify.  Change is altering an already formed belief.  Instill is to persuade about an issue that your audience is unfamiliar with.   Intensify is to increase an already held opinion.</a:t>
            </a:r>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20</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What three steps does an argument include? </a:t>
            </a:r>
          </a:p>
          <a:p>
            <a:endParaRPr lang="en-US" dirty="0"/>
          </a:p>
        </p:txBody>
      </p:sp>
      <p:sp>
        <p:nvSpPr>
          <p:cNvPr id="4" name="Content Placeholder 3"/>
          <p:cNvSpPr>
            <a:spLocks noGrp="1"/>
          </p:cNvSpPr>
          <p:nvPr>
            <p:ph sz="half" idx="2"/>
          </p:nvPr>
        </p:nvSpPr>
        <p:spPr>
          <a:solidFill>
            <a:schemeClr val="bg1"/>
          </a:solidFill>
        </p:spPr>
        <p:txBody>
          <a:bodyPr/>
          <a:lstStyle/>
          <a:p>
            <a:r>
              <a:rPr lang="en-US" dirty="0" smtClean="0"/>
              <a:t>make a claim</a:t>
            </a:r>
          </a:p>
          <a:p>
            <a:r>
              <a:rPr lang="en-US" dirty="0" smtClean="0"/>
              <a:t>offer evidence</a:t>
            </a:r>
          </a:p>
          <a:p>
            <a:r>
              <a:rPr lang="en-US" dirty="0" smtClean="0"/>
              <a:t>shows how the evidence proves the claim</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sz="half" idx="1"/>
          </p:nvPr>
        </p:nvSpPr>
        <p:spPr/>
        <p:txBody>
          <a:bodyPr>
            <a:normAutofit fontScale="85000" lnSpcReduction="20000"/>
          </a:bodyPr>
          <a:lstStyle/>
          <a:p>
            <a:pPr lvl="0"/>
            <a:r>
              <a:rPr lang="en-US" dirty="0" smtClean="0">
                <a:latin typeface="Times New Roman"/>
                <a:ea typeface="Times New Roman"/>
              </a:rPr>
              <a:t>Describe competence, trustworthiness, and dynamism.  Why are each important in establishing credibility? </a:t>
            </a:r>
          </a:p>
          <a:p>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Competence: listener’s view on the speaker’s qualifications to speak on particular topic</a:t>
            </a:r>
          </a:p>
          <a:p>
            <a:r>
              <a:rPr lang="en-US" dirty="0" smtClean="0"/>
              <a:t>Trustworthy: listener’s view about a speaker’s honesty and objectivity</a:t>
            </a:r>
          </a:p>
          <a:p>
            <a:r>
              <a:rPr lang="en-US" dirty="0" smtClean="0"/>
              <a:t>Dynamism: listener’s view of speaker’s confidence, enthusiasm, and delivery</a:t>
            </a:r>
          </a:p>
          <a:p>
            <a:r>
              <a:rPr lang="en-US" dirty="0" smtClean="0"/>
              <a:t>They all reflect how the listener views the speaker’s credibility.</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sz="half" idx="1"/>
          </p:nvPr>
        </p:nvSpPr>
        <p:spPr/>
        <p:txBody>
          <a:bodyPr/>
          <a:lstStyle/>
          <a:p>
            <a:pPr lvl="0"/>
            <a:r>
              <a:rPr lang="en-US" dirty="0" smtClean="0">
                <a:ea typeface="Times New Roman"/>
              </a:rPr>
              <a:t>Describe Monroe’s motivated sequence. </a:t>
            </a:r>
          </a:p>
          <a:p>
            <a:endParaRPr lang="en-US" dirty="0"/>
          </a:p>
        </p:txBody>
      </p:sp>
      <p:sp>
        <p:nvSpPr>
          <p:cNvPr id="4" name="Content Placeholder 3"/>
          <p:cNvSpPr>
            <a:spLocks noGrp="1"/>
          </p:cNvSpPr>
          <p:nvPr>
            <p:ph sz="half" idx="2"/>
          </p:nvPr>
        </p:nvSpPr>
        <p:spPr/>
        <p:txBody>
          <a:bodyPr/>
          <a:lstStyle/>
          <a:p>
            <a:pPr marL="0" marR="0">
              <a:spcBef>
                <a:spcPts val="0"/>
              </a:spcBef>
              <a:spcAft>
                <a:spcPts val="0"/>
              </a:spcAft>
            </a:pPr>
            <a:r>
              <a:rPr lang="en-US" dirty="0" smtClean="0">
                <a:ea typeface="Times New Roman"/>
              </a:rPr>
              <a:t>It is pattern of persuasion:</a:t>
            </a:r>
          </a:p>
          <a:p>
            <a:pPr marL="514350" indent="-514350">
              <a:buFont typeface="+mj-lt"/>
              <a:buAutoNum type="arabicPeriod"/>
            </a:pPr>
            <a:r>
              <a:rPr lang="en-US" dirty="0" smtClean="0"/>
              <a:t>Get audience’s attention</a:t>
            </a:r>
          </a:p>
          <a:p>
            <a:pPr marL="514350" indent="-514350">
              <a:buFont typeface="+mj-lt"/>
              <a:buAutoNum type="arabicPeriod"/>
            </a:pPr>
            <a:r>
              <a:rPr lang="en-US" dirty="0" smtClean="0"/>
              <a:t>Establishing a need</a:t>
            </a:r>
          </a:p>
          <a:p>
            <a:pPr marL="514350" indent="-514350">
              <a:buFont typeface="+mj-lt"/>
              <a:buAutoNum type="arabicPeriod"/>
            </a:pPr>
            <a:r>
              <a:rPr lang="en-US" dirty="0" smtClean="0"/>
              <a:t>Offering a proposal satisfying the need</a:t>
            </a:r>
          </a:p>
          <a:p>
            <a:pPr marL="514350" indent="-514350">
              <a:buFont typeface="+mj-lt"/>
              <a:buAutoNum type="arabicPeriod"/>
            </a:pPr>
            <a:r>
              <a:rPr lang="en-US" dirty="0" smtClean="0"/>
              <a:t>Inviting listeners to visualize the results</a:t>
            </a:r>
          </a:p>
          <a:p>
            <a:pPr marL="514350" indent="-514350">
              <a:buFont typeface="+mj-lt"/>
              <a:buAutoNum type="arabicPeriod"/>
            </a:pPr>
            <a:r>
              <a:rPr lang="en-US" dirty="0" smtClean="0"/>
              <a:t>Requesting action</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Describe the three modes of persuasion, ethos, logos, and pathos. </a:t>
            </a:r>
          </a:p>
          <a:p>
            <a:endParaRPr lang="en-US" dirty="0"/>
          </a:p>
        </p:txBody>
      </p:sp>
      <p:sp>
        <p:nvSpPr>
          <p:cNvPr id="4" name="Content Placeholder 3"/>
          <p:cNvSpPr>
            <a:spLocks noGrp="1"/>
          </p:cNvSpPr>
          <p:nvPr>
            <p:ph sz="half" idx="2"/>
          </p:nvPr>
        </p:nvSpPr>
        <p:spPr/>
        <p:txBody>
          <a:bodyPr/>
          <a:lstStyle/>
          <a:p>
            <a:r>
              <a:rPr lang="en-US" dirty="0" smtClean="0"/>
              <a:t>Ethos: speaker’s credibility and reputation</a:t>
            </a:r>
          </a:p>
          <a:p>
            <a:r>
              <a:rPr lang="en-US" dirty="0" smtClean="0"/>
              <a:t>Logos: logical appeal</a:t>
            </a:r>
          </a:p>
          <a:p>
            <a:r>
              <a:rPr lang="en-US" dirty="0" smtClean="0"/>
              <a:t>Pathos: emotional appeal</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sz="half" idx="1"/>
          </p:nvPr>
        </p:nvSpPr>
        <p:spPr/>
        <p:txBody>
          <a:bodyPr/>
          <a:lstStyle/>
          <a:p>
            <a:pPr lvl="0"/>
            <a:r>
              <a:rPr lang="en-US" dirty="0" smtClean="0">
                <a:latin typeface="Times New Roman"/>
                <a:ea typeface="Times New Roman"/>
              </a:rPr>
              <a:t>Explain argument by authority and the tests of this type of argument. </a:t>
            </a:r>
          </a:p>
          <a:p>
            <a:endParaRPr lang="en-US" dirty="0"/>
          </a:p>
        </p:txBody>
      </p:sp>
      <p:sp>
        <p:nvSpPr>
          <p:cNvPr id="4" name="Content Placeholder 3"/>
          <p:cNvSpPr>
            <a:spLocks noGrp="1"/>
          </p:cNvSpPr>
          <p:nvPr>
            <p:ph sz="half" idx="2"/>
          </p:nvPr>
        </p:nvSpPr>
        <p:spPr/>
        <p:txBody>
          <a:bodyPr/>
          <a:lstStyle/>
          <a:p>
            <a:r>
              <a:rPr lang="en-US" dirty="0" smtClean="0"/>
              <a:t> Argument by authority uses testimony from an expert source to prove a speaker’s claim.  </a:t>
            </a:r>
          </a:p>
          <a:p>
            <a:r>
              <a:rPr lang="en-US" dirty="0" smtClean="0"/>
              <a:t>The tests are: </a:t>
            </a:r>
          </a:p>
          <a:p>
            <a:pPr marL="514350" indent="-514350">
              <a:buAutoNum type="arabicParenR"/>
            </a:pPr>
            <a:r>
              <a:rPr lang="en-US" dirty="0" smtClean="0"/>
              <a:t>is the source an expert?  </a:t>
            </a:r>
          </a:p>
          <a:p>
            <a:pPr marL="514350" indent="-514350">
              <a:buNone/>
            </a:pPr>
            <a:r>
              <a:rPr lang="en-US" dirty="0" smtClean="0"/>
              <a:t>2) is the source unbiased?</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6</a:t>
            </a:r>
            <a:endParaRPr lang="en-US" dirty="0"/>
          </a:p>
        </p:txBody>
      </p:sp>
      <p:sp>
        <p:nvSpPr>
          <p:cNvPr id="3" name="Content Placeholder 2"/>
          <p:cNvSpPr>
            <a:spLocks noGrp="1"/>
          </p:cNvSpPr>
          <p:nvPr>
            <p:ph sz="half" idx="1"/>
          </p:nvPr>
        </p:nvSpPr>
        <p:spPr/>
        <p:txBody>
          <a:bodyPr>
            <a:normAutofit fontScale="92500" lnSpcReduction="10000"/>
          </a:bodyPr>
          <a:lstStyle/>
          <a:p>
            <a:pPr lvl="0"/>
            <a:r>
              <a:rPr lang="en-US" dirty="0" smtClean="0">
                <a:latin typeface="Times New Roman"/>
                <a:ea typeface="Times New Roman"/>
              </a:rPr>
              <a:t>Explain argument by example.  Be sure to include the tests of argument by example and include a definition of inductive argument. </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Argument by example is an inductive argument.</a:t>
            </a:r>
          </a:p>
          <a:p>
            <a:r>
              <a:rPr lang="en-US" dirty="0" smtClean="0"/>
              <a:t>Inductive argument use a few instances to prove a point.  </a:t>
            </a:r>
          </a:p>
          <a:p>
            <a:r>
              <a:rPr lang="en-US" dirty="0" smtClean="0"/>
              <a:t>The test of argument by example is: </a:t>
            </a:r>
          </a:p>
          <a:p>
            <a:pPr marL="514350" indent="-514350">
              <a:buNone/>
            </a:pPr>
            <a:r>
              <a:rPr lang="en-US" dirty="0" smtClean="0"/>
              <a:t>1) are the examples true?</a:t>
            </a:r>
          </a:p>
          <a:p>
            <a:pPr marL="514350" indent="-514350">
              <a:buNone/>
            </a:pPr>
            <a:r>
              <a:rPr lang="en-US" dirty="0" smtClean="0"/>
              <a:t>2) are they relevant? </a:t>
            </a:r>
          </a:p>
          <a:p>
            <a:pPr marL="514350" indent="-514350">
              <a:buNone/>
            </a:pPr>
            <a:r>
              <a:rPr lang="en-US" dirty="0" smtClean="0"/>
              <a:t>3) are they sufficient? </a:t>
            </a:r>
          </a:p>
          <a:p>
            <a:pPr marL="514350" indent="-514350">
              <a:buNone/>
            </a:pPr>
            <a:r>
              <a:rPr lang="en-US" dirty="0" smtClean="0"/>
              <a:t>4) are they representative?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7</a:t>
            </a:r>
            <a:endParaRPr lang="en-US" dirty="0"/>
          </a:p>
        </p:txBody>
      </p:sp>
      <p:sp>
        <p:nvSpPr>
          <p:cNvPr id="3" name="Content Placeholder 2"/>
          <p:cNvSpPr>
            <a:spLocks noGrp="1"/>
          </p:cNvSpPr>
          <p:nvPr>
            <p:ph sz="half" idx="1"/>
          </p:nvPr>
        </p:nvSpPr>
        <p:spPr/>
        <p:txBody>
          <a:bodyPr>
            <a:normAutofit fontScale="92500" lnSpcReduction="20000"/>
          </a:bodyPr>
          <a:lstStyle/>
          <a:p>
            <a:pPr lvl="0"/>
            <a:r>
              <a:rPr lang="en-US" dirty="0" smtClean="0">
                <a:latin typeface="Times New Roman"/>
                <a:ea typeface="Times New Roman"/>
              </a:rPr>
              <a:t>Explain primacy theory and recency theory.  What do they both agree about? </a:t>
            </a:r>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Primacy recommends that you put your strongest argument first to establish a strong first impression.  </a:t>
            </a:r>
          </a:p>
          <a:p>
            <a:r>
              <a:rPr lang="en-US" dirty="0" smtClean="0"/>
              <a:t>Recency recommends you present your strongest arguments last, leaving your listeners with your strongest argument. </a:t>
            </a:r>
          </a:p>
          <a:p>
            <a:r>
              <a:rPr lang="en-US" dirty="0" smtClean="0"/>
              <a:t>The weakest arguments should go in the middle.</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8</a:t>
            </a:r>
            <a:endParaRPr lang="en-US" dirty="0"/>
          </a:p>
        </p:txBody>
      </p:sp>
      <p:sp>
        <p:nvSpPr>
          <p:cNvPr id="3" name="Content Placeholder 2"/>
          <p:cNvSpPr>
            <a:spLocks noGrp="1"/>
          </p:cNvSpPr>
          <p:nvPr>
            <p:ph sz="half" idx="1"/>
          </p:nvPr>
        </p:nvSpPr>
        <p:spPr/>
        <p:txBody>
          <a:bodyPr>
            <a:normAutofit fontScale="62500" lnSpcReduction="20000"/>
          </a:bodyPr>
          <a:lstStyle/>
          <a:p>
            <a:r>
              <a:rPr lang="en-US" dirty="0" smtClean="0"/>
              <a:t>Explain the format of a deductive argument, including all key terms.  Also, please include the test of argument by deduction. </a:t>
            </a:r>
          </a:p>
          <a:p>
            <a:pPr>
              <a:buNone/>
            </a:pPr>
            <a:endParaRPr lang="en-US" dirty="0"/>
          </a:p>
        </p:txBody>
      </p:sp>
      <p:sp>
        <p:nvSpPr>
          <p:cNvPr id="4" name="Content Placeholder 3"/>
          <p:cNvSpPr>
            <a:spLocks noGrp="1"/>
          </p:cNvSpPr>
          <p:nvPr>
            <p:ph sz="half" idx="2"/>
          </p:nvPr>
        </p:nvSpPr>
        <p:spPr/>
        <p:txBody>
          <a:bodyPr>
            <a:normAutofit fontScale="62500" lnSpcReduction="20000"/>
          </a:bodyPr>
          <a:lstStyle/>
          <a:p>
            <a:r>
              <a:rPr lang="en-US" sz="3200" dirty="0" smtClean="0"/>
              <a:t>A deductive argument says that what is generally true will be true in a specific instance.  </a:t>
            </a:r>
          </a:p>
          <a:p>
            <a:r>
              <a:rPr lang="en-US" sz="3200" dirty="0" smtClean="0"/>
              <a:t>The pattern of this argument is called a syllogism.  </a:t>
            </a:r>
          </a:p>
          <a:p>
            <a:r>
              <a:rPr lang="en-US" sz="3200" dirty="0" smtClean="0"/>
              <a:t>It includes: </a:t>
            </a:r>
          </a:p>
          <a:p>
            <a:pPr lvl="1"/>
            <a:r>
              <a:rPr lang="en-US" sz="2600" dirty="0" smtClean="0"/>
              <a:t>a major premise (the general claim),</a:t>
            </a:r>
          </a:p>
          <a:p>
            <a:pPr lvl="1"/>
            <a:r>
              <a:rPr lang="en-US" sz="2600" dirty="0" smtClean="0"/>
              <a:t>the minor premise (the specific claim)</a:t>
            </a:r>
            <a:endParaRPr lang="en-US" sz="2600" dirty="0"/>
          </a:p>
          <a:p>
            <a:pPr lvl="1"/>
            <a:r>
              <a:rPr lang="en-US" sz="2600" dirty="0" smtClean="0"/>
              <a:t>the conclusion (connection between premises).  </a:t>
            </a:r>
          </a:p>
          <a:p>
            <a:r>
              <a:rPr lang="en-US" sz="3200" dirty="0" smtClean="0"/>
              <a:t>The tests are: </a:t>
            </a:r>
          </a:p>
          <a:p>
            <a:pPr marL="514350" indent="-514350">
              <a:buAutoNum type="arabicParenR"/>
            </a:pPr>
            <a:r>
              <a:rPr lang="en-US" sz="3200" dirty="0" smtClean="0"/>
              <a:t>do the premises relate to one another?  </a:t>
            </a:r>
          </a:p>
          <a:p>
            <a:pPr marL="514350" indent="-514350">
              <a:buNone/>
            </a:pPr>
            <a:r>
              <a:rPr lang="en-US" sz="3200" dirty="0" smtClean="0"/>
              <a:t>2) Is the major premise true?  </a:t>
            </a:r>
          </a:p>
          <a:p>
            <a:pPr marL="514350" indent="-514350">
              <a:buNone/>
            </a:pPr>
            <a:r>
              <a:rPr lang="en-US" sz="3200" dirty="0" smtClean="0"/>
              <a:t>3) is the minor premise true?</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94">
  <a:themeElements>
    <a:clrScheme name="294 13">
      <a:dk1>
        <a:srgbClr val="000000"/>
      </a:dk1>
      <a:lt1>
        <a:srgbClr val="F9F3E5"/>
      </a:lt1>
      <a:dk2>
        <a:srgbClr val="000000"/>
      </a:dk2>
      <a:lt2>
        <a:srgbClr val="808080"/>
      </a:lt2>
      <a:accent1>
        <a:srgbClr val="FF9900"/>
      </a:accent1>
      <a:accent2>
        <a:srgbClr val="FF6600"/>
      </a:accent2>
      <a:accent3>
        <a:srgbClr val="FBF8F0"/>
      </a:accent3>
      <a:accent4>
        <a:srgbClr val="000000"/>
      </a:accent4>
      <a:accent5>
        <a:srgbClr val="FFCAAA"/>
      </a:accent5>
      <a:accent6>
        <a:srgbClr val="E75C00"/>
      </a:accent6>
      <a:hlink>
        <a:srgbClr val="993300"/>
      </a:hlink>
      <a:folHlink>
        <a:srgbClr val="99000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9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9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9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9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9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9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9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9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9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9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9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9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94 13">
        <a:dk1>
          <a:srgbClr val="000000"/>
        </a:dk1>
        <a:lt1>
          <a:srgbClr val="F9F3E5"/>
        </a:lt1>
        <a:dk2>
          <a:srgbClr val="000000"/>
        </a:dk2>
        <a:lt2>
          <a:srgbClr val="808080"/>
        </a:lt2>
        <a:accent1>
          <a:srgbClr val="FF9900"/>
        </a:accent1>
        <a:accent2>
          <a:srgbClr val="FF6600"/>
        </a:accent2>
        <a:accent3>
          <a:srgbClr val="FBF8F0"/>
        </a:accent3>
        <a:accent4>
          <a:srgbClr val="000000"/>
        </a:accent4>
        <a:accent5>
          <a:srgbClr val="FFCAAA"/>
        </a:accent5>
        <a:accent6>
          <a:srgbClr val="E75C00"/>
        </a:accent6>
        <a:hlink>
          <a:srgbClr val="993300"/>
        </a:hlink>
        <a:folHlink>
          <a:srgbClr val="99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blocks</Template>
  <TotalTime>279</TotalTime>
  <Words>1124</Words>
  <Application>Microsoft Office PowerPoint</Application>
  <PresentationFormat>On-screen Show (4:3)</PresentationFormat>
  <Paragraphs>149</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294</vt:lpstr>
      <vt:lpstr>Chapter 16 and 17 Review</vt:lpstr>
      <vt:lpstr>Question 1</vt:lpstr>
      <vt:lpstr>Question 2</vt:lpstr>
      <vt:lpstr>Question 3</vt:lpstr>
      <vt:lpstr>Question 4</vt:lpstr>
      <vt:lpstr>Question 5</vt:lpstr>
      <vt:lpstr>Question 6</vt:lpstr>
      <vt:lpstr>Question 7</vt:lpstr>
      <vt:lpstr>Question 8</vt:lpstr>
      <vt:lpstr>Question 9</vt:lpstr>
      <vt:lpstr>Question 10</vt:lpstr>
      <vt:lpstr>Question 11</vt:lpstr>
      <vt:lpstr>Question 12</vt:lpstr>
      <vt:lpstr>Question 13</vt:lpstr>
      <vt:lpstr>Question 14</vt:lpstr>
      <vt:lpstr>Question 15</vt:lpstr>
      <vt:lpstr>Question 16</vt:lpstr>
      <vt:lpstr>Question 17</vt:lpstr>
      <vt:lpstr>Question 18</vt:lpstr>
      <vt:lpstr>Question 19</vt:lpstr>
      <vt:lpstr>Question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16 and 17</dc:title>
  <dc:creator>Ameena</dc:creator>
  <cp:lastModifiedBy>Ameena</cp:lastModifiedBy>
  <cp:revision>10</cp:revision>
  <dcterms:created xsi:type="dcterms:W3CDTF">2008-12-08T18:14:12Z</dcterms:created>
  <dcterms:modified xsi:type="dcterms:W3CDTF">2008-12-08T22:53:44Z</dcterms:modified>
</cp:coreProperties>
</file>